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5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>
      <p:cViewPr>
        <p:scale>
          <a:sx n="150" d="100"/>
          <a:sy n="150" d="100"/>
        </p:scale>
        <p:origin x="52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BF8-B84F-E045-98BA-AF2067F452A6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FC1BB-8544-F749-9FF8-21E1D4978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74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55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73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3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4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6F60-86E2-0E41-95C7-C0FFE61F4A8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17">
            <a:extLst>
              <a:ext uri="{FF2B5EF4-FFF2-40B4-BE49-F238E27FC236}">
                <a16:creationId xmlns:a16="http://schemas.microsoft.com/office/drawing/2014/main" id="{C54BDF05-811C-FDA2-E4C2-B06A5082ACE4}"/>
              </a:ext>
            </a:extLst>
          </p:cNvPr>
          <p:cNvPicPr preferRelativeResize="0"/>
          <p:nvPr userDrawn="1"/>
        </p:nvPicPr>
        <p:blipFill>
          <a:blip r:embed="rId13"/>
          <a:stretch>
            <a:fillRect/>
          </a:stretch>
        </p:blipFill>
        <p:spPr>
          <a:xfrm>
            <a:off x="7010400" y="6026946"/>
            <a:ext cx="2087562" cy="619124"/>
          </a:xfrm>
          <a:prstGeom prst="rect">
            <a:avLst/>
          </a:prstGeom>
        </p:spPr>
      </p:pic>
      <p:pic>
        <p:nvPicPr>
          <p:cNvPr id="8" name="Shape 18">
            <a:extLst>
              <a:ext uri="{FF2B5EF4-FFF2-40B4-BE49-F238E27FC236}">
                <a16:creationId xmlns:a16="http://schemas.microsoft.com/office/drawing/2014/main" id="{48F32706-FD3B-3455-B833-206F38C9A290}"/>
              </a:ext>
            </a:extLst>
          </p:cNvPr>
          <p:cNvPicPr preferRelativeResize="0"/>
          <p:nvPr userDrawn="1"/>
        </p:nvPicPr>
        <p:blipFill>
          <a:blip r:embed="rId14"/>
          <a:stretch>
            <a:fillRect/>
          </a:stretch>
        </p:blipFill>
        <p:spPr>
          <a:xfrm>
            <a:off x="46038" y="5887245"/>
            <a:ext cx="2982912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52539" y="162782"/>
            <a:ext cx="7773305" cy="1567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GEOG0113</a:t>
            </a:r>
            <a:b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 Guidance</a:t>
            </a:r>
            <a:endParaRPr lang="en-US" sz="32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668656" y="3429001"/>
            <a:ext cx="5599307" cy="21429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25583" rIns="0" bIns="0" rtlCol="0" anchor="ctr" anchorCtr="1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H.Heorton</a:t>
            </a:r>
            <a:endParaRPr lang="en-US" sz="2903" b="1" dirty="0"/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endParaRPr lang="en-US" sz="290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 Geography </a:t>
            </a: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NERC NCEO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7829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Disturbance (Fire)</a:t>
            </a:r>
          </a:p>
        </p:txBody>
      </p:sp>
      <p:sp>
        <p:nvSpPr>
          <p:cNvPr id="2" name="Shape 93">
            <a:extLst>
              <a:ext uri="{FF2B5EF4-FFF2-40B4-BE49-F238E27FC236}">
                <a16:creationId xmlns:a16="http://schemas.microsoft.com/office/drawing/2014/main" id="{4A4EDD77-E537-8325-BD1F-D2310EBA9843}"/>
              </a:ext>
            </a:extLst>
          </p:cNvPr>
          <p:cNvSpPr txBox="1">
            <a:spLocks/>
          </p:cNvSpPr>
          <p:nvPr/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93">
            <a:extLst>
              <a:ext uri="{FF2B5EF4-FFF2-40B4-BE49-F238E27FC236}">
                <a16:creationId xmlns:a16="http://schemas.microsoft.com/office/drawing/2014/main" id="{788A0E70-0C4E-E678-C73C-D93A7904E5CF}"/>
              </a:ext>
            </a:extLst>
          </p:cNvPr>
          <p:cNvSpPr txBox="1">
            <a:spLocks/>
          </p:cNvSpPr>
          <p:nvPr/>
        </p:nvSpPr>
        <p:spPr>
          <a:xfrm>
            <a:off x="457489" y="17567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this topic covered using remote sensing methods?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enables burning and burnt land cover to be observed remotely?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operational data products are available for monitoring, and how do they relate to the previous point?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remarkable recent results from these observations?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emissions from fires are important in a global context?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contributor to carbon fluxes, as a pollutant?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 data are available and how are they created?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fires represented in modelling studies?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 specific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global climate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observations used alongside models? 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Stocks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ground data and allometric relationships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BIOMAS be measured?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measurements exist at different scales?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particular location that will make for a good case study?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Ground-based measurements of leaf area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this be achieved? What are the different techniques?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ground based measurements scaled up to satellite maps?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remote sensing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satellite instruments can be used for estimates of above ground </a:t>
            </a:r>
            <a:r>
              <a:rPr lang="en-US" sz="17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</a:t>
            </a: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these work, and what are the limitations?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44379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Flux tower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flux tower, and how does it work?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limitations for this method, and how are these dealt with?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key values can we get from these measurements?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Remote Sensing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values can now be ‘observed’ reliably from space?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(feel free to focus on the various aspects and methods for a single quantity)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what extent are these observations, or versions of a PEM?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183689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aspects of the course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2800" b="1" dirty="0"/>
              <a:t>How well do we know global Net Primary Production?</a:t>
            </a:r>
            <a:r>
              <a:rPr lang="en-US" sz="2800" b="1" dirty="0"/>
              <a:t>”</a:t>
            </a:r>
            <a:endParaRPr lang="en-US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53F0-8BAE-5C56-8584-59D274AD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Carbon Cycle </a:t>
            </a:r>
          </a:p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Modelling</a:t>
            </a:r>
          </a:p>
          <a:p>
            <a:r>
              <a:rPr lang="en-US" sz="3600" dirty="0">
                <a:solidFill>
                  <a:srgbClr val="0070C0"/>
                </a:solidFill>
              </a:rPr>
              <a:t>Measurement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Phenology</a:t>
            </a:r>
          </a:p>
          <a:p>
            <a:r>
              <a:rPr lang="en-US" sz="3600" dirty="0"/>
              <a:t>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251C4-6F3A-887A-DE64-CAB1A9386739}"/>
              </a:ext>
            </a:extLst>
          </p:cNvPr>
          <p:cNvSpPr txBox="1"/>
          <p:nvPr/>
        </p:nvSpPr>
        <p:spPr>
          <a:xfrm>
            <a:off x="3590818" y="1926052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EF05C-0054-AD8E-B3F7-BC1B7D7A47A8}"/>
              </a:ext>
            </a:extLst>
          </p:cNvPr>
          <p:cNvSpPr txBox="1"/>
          <p:nvPr/>
        </p:nvSpPr>
        <p:spPr>
          <a:xfrm>
            <a:off x="4093786" y="257097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09137-CAE6-FCB6-F582-02330F23C350}"/>
              </a:ext>
            </a:extLst>
          </p:cNvPr>
          <p:cNvSpPr txBox="1"/>
          <p:nvPr/>
        </p:nvSpPr>
        <p:spPr>
          <a:xfrm>
            <a:off x="3841954" y="3206412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C409E-0BCA-65E0-297C-AD7D6B4BE6B5}"/>
              </a:ext>
            </a:extLst>
          </p:cNvPr>
          <p:cNvSpPr txBox="1"/>
          <p:nvPr/>
        </p:nvSpPr>
        <p:spPr>
          <a:xfrm>
            <a:off x="3944912" y="3799594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344FD-6088-AD76-6C36-D17F2AE9B703}"/>
              </a:ext>
            </a:extLst>
          </p:cNvPr>
          <p:cNvSpPr txBox="1"/>
          <p:nvPr/>
        </p:nvSpPr>
        <p:spPr>
          <a:xfrm>
            <a:off x="4034212" y="4466027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468D7-E649-35A6-4592-454534E94DCC}"/>
              </a:ext>
            </a:extLst>
          </p:cNvPr>
          <p:cNvSpPr txBox="1"/>
          <p:nvPr/>
        </p:nvSpPr>
        <p:spPr>
          <a:xfrm>
            <a:off x="4018807" y="510146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3199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starts with a theoretical overview of how the Terrestrial Carbon Cycle works.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covers key processes and defines key values (GPP, NPP,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expands into the sizes of global carbon stocks and fluxes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are used, well cited and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regional variations are described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drivers of carbon fluxes are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figures are used here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 back to the previous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techniques are contrasted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PEMs vs DGVMs, why do they exist and what are the limitations of 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role of fire on global carbon budgets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challenges in getting PFTs to adapt to observed changes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advances in using NDVI to improve phenological models</a:t>
            </a:r>
          </a:p>
        </p:txBody>
      </p:sp>
    </p:spTree>
    <p:extLst>
      <p:ext uri="{BB962C8B-B14F-4D97-AF65-F5344CB8AC3E}">
        <p14:creationId xmlns:p14="http://schemas.microsoft.com/office/powerpoint/2010/main" val="258361069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05B316-E34E-88E8-B466-A8D2374F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1808252"/>
            <a:ext cx="2849682" cy="16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28A6F3-DDB6-A18A-25C1-EFC37476C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35" y="2932250"/>
            <a:ext cx="2872481" cy="1393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453AA-A5F5-A0A6-889C-B2A13BA4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25" y="3698248"/>
            <a:ext cx="3991308" cy="1689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C96D4-8BEA-EDCB-C069-800034D6C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677" y="1893755"/>
            <a:ext cx="3343053" cy="1139019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A4A8-F989-0D3B-D907-6ADB3936A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2578813"/>
            <a:ext cx="2585520" cy="137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EB760-623F-4371-1501-30B8E39B2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267" y="4533425"/>
            <a:ext cx="2191354" cy="128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8E0FE-E7EE-3D98-B282-EF7A456A4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64" y="3870610"/>
            <a:ext cx="3368935" cy="1805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997C97-364A-6E72-CC11-6BFBA1547F8E}"/>
              </a:ext>
            </a:extLst>
          </p:cNvPr>
          <p:cNvSpPr/>
          <p:nvPr/>
        </p:nvSpPr>
        <p:spPr>
          <a:xfrm>
            <a:off x="4572000" y="1808252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A65A8-D012-86E7-9A03-8CA345022EA4}"/>
              </a:ext>
            </a:extLst>
          </p:cNvPr>
          <p:cNvSpPr txBox="1"/>
          <p:nvPr/>
        </p:nvSpPr>
        <p:spPr>
          <a:xfrm>
            <a:off x="4740158" y="309278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573A-734E-1B6E-0358-AE6667AA8F9B}"/>
              </a:ext>
            </a:extLst>
          </p:cNvPr>
          <p:cNvSpPr txBox="1"/>
          <p:nvPr/>
        </p:nvSpPr>
        <p:spPr>
          <a:xfrm>
            <a:off x="5461793" y="3153305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7CEB6-A669-E6BC-4173-A39ACE6DD3F7}"/>
              </a:ext>
            </a:extLst>
          </p:cNvPr>
          <p:cNvSpPr txBox="1"/>
          <p:nvPr/>
        </p:nvSpPr>
        <p:spPr>
          <a:xfrm>
            <a:off x="5678473" y="5439237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4F7A4-446A-A354-141A-772AD8E01CCD}"/>
              </a:ext>
            </a:extLst>
          </p:cNvPr>
          <p:cNvSpPr/>
          <p:nvPr/>
        </p:nvSpPr>
        <p:spPr>
          <a:xfrm>
            <a:off x="135268" y="1737693"/>
            <a:ext cx="3727815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CF7DB-68A8-E8A8-67F7-65C19E18E971}"/>
              </a:ext>
            </a:extLst>
          </p:cNvPr>
          <p:cNvSpPr txBox="1"/>
          <p:nvPr/>
        </p:nvSpPr>
        <p:spPr>
          <a:xfrm>
            <a:off x="217964" y="2083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7589C-1167-AAA3-6CF0-4EDF342E90B8}"/>
              </a:ext>
            </a:extLst>
          </p:cNvPr>
          <p:cNvSpPr txBox="1"/>
          <p:nvPr/>
        </p:nvSpPr>
        <p:spPr>
          <a:xfrm>
            <a:off x="237014" y="2618058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17137-BD7B-D2CD-D76C-7DF7E07A0B89}"/>
              </a:ext>
            </a:extLst>
          </p:cNvPr>
          <p:cNvSpPr txBox="1"/>
          <p:nvPr/>
        </p:nvSpPr>
        <p:spPr>
          <a:xfrm>
            <a:off x="237014" y="3123308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C4411-CE80-ECEB-C37A-95CC8B685F38}"/>
              </a:ext>
            </a:extLst>
          </p:cNvPr>
          <p:cNvSpPr txBox="1"/>
          <p:nvPr/>
        </p:nvSpPr>
        <p:spPr>
          <a:xfrm>
            <a:off x="237014" y="3654091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6E5FB-8477-33F2-032F-C0925BCC806F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205182985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energy balance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the role of green house gases and anthropogenic changes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notes used to show the role of orbits and seasons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global role of Terrestrial Vegetation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NPP and GPP defined using PEM examples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Complexities and biomes defined using DGVM as an example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case studies then used to cover key aspects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region where climate change has caused drier conditions and more wildfires - used to explain fire remote sensing techniques and feedbacks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region of direct deforestation and the resultant effects on the TC cycle - also used to show the difficulty in observing forest carbon stocks using NDVI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case study of crop land management and CH4 emission – how these are monitored and the global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70556957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654B0A-AE15-CFEE-E20C-4D793BBE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90" y="1917561"/>
            <a:ext cx="3282684" cy="20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878BC-9EB0-2CC5-F71E-FC8C15C1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55" y="1929314"/>
            <a:ext cx="4116615" cy="1210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F6FE7-EDB4-21E7-2D0A-89A9A0A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18" y="2992194"/>
            <a:ext cx="3054543" cy="1313782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6865-3218-2AAF-BE26-7C5DA410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79" y="2992193"/>
            <a:ext cx="2890334" cy="2919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3350-242A-C82B-9161-B63999037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55" y="3960190"/>
            <a:ext cx="3445888" cy="1840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5184504" y="4437371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5198322" y="4880548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5198322" y="5382179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750934" y="436032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3750934" y="4834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3764471" y="5309291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64616869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8589</TotalTime>
  <Words>635</Words>
  <Application>Microsoft Macintosh PowerPoint</Application>
  <PresentationFormat>On-screen Show (4:3)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GEOG0113 Measurement Guidance</vt:lpstr>
      <vt:lpstr>Disturbance (Fire)</vt:lpstr>
      <vt:lpstr>Carbon Stocks</vt:lpstr>
      <vt:lpstr>Carbon Fluxes</vt:lpstr>
      <vt:lpstr>Key aspects of the course “How well do we know global Net Primary Production?”</vt:lpstr>
      <vt:lpstr>Coursework Example 1 Global Perspective</vt:lpstr>
      <vt:lpstr>Coursework Example 1 Global Perspective</vt:lpstr>
      <vt:lpstr>Coursework Example 2 Case Studies</vt:lpstr>
      <vt:lpstr>Coursework Example 2 Case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GEOG0113 Measurement Guidance</dc:title>
  <dc:creator>Heorton, Harry</dc:creator>
  <cp:lastModifiedBy>Heorton, Harry</cp:lastModifiedBy>
  <cp:revision>13</cp:revision>
  <dcterms:created xsi:type="dcterms:W3CDTF">2023-02-28T11:07:30Z</dcterms:created>
  <dcterms:modified xsi:type="dcterms:W3CDTF">2023-03-24T11:21:47Z</dcterms:modified>
</cp:coreProperties>
</file>